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0" r:id="rId7"/>
    <p:sldId id="261"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0DF078C-7D9D-4788-9BCA-6CABF4ED4304}" type="datetimeFigureOut">
              <a:rPr lang="en-US" smtClean="0"/>
              <a:pPr/>
              <a:t>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9B11E-D425-4C60-A0C3-A52AD695834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DF078C-7D9D-4788-9BCA-6CABF4ED4304}" type="datetimeFigureOut">
              <a:rPr lang="en-US" smtClean="0"/>
              <a:pPr/>
              <a:t>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9B11E-D425-4C60-A0C3-A52AD695834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DF078C-7D9D-4788-9BCA-6CABF4ED4304}" type="datetimeFigureOut">
              <a:rPr lang="en-US" smtClean="0"/>
              <a:pPr/>
              <a:t>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9B11E-D425-4C60-A0C3-A52AD695834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DF078C-7D9D-4788-9BCA-6CABF4ED4304}" type="datetimeFigureOut">
              <a:rPr lang="en-US" smtClean="0"/>
              <a:pPr/>
              <a:t>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9B11E-D425-4C60-A0C3-A52AD695834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DF078C-7D9D-4788-9BCA-6CABF4ED4304}" type="datetimeFigureOut">
              <a:rPr lang="en-US" smtClean="0"/>
              <a:pPr/>
              <a:t>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9B11E-D425-4C60-A0C3-A52AD695834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0DF078C-7D9D-4788-9BCA-6CABF4ED4304}" type="datetimeFigureOut">
              <a:rPr lang="en-US" smtClean="0"/>
              <a:pPr/>
              <a:t>11/9/2011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9B11E-D425-4C60-A0C3-A52AD695834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0DF078C-7D9D-4788-9BCA-6CABF4ED4304}" type="datetimeFigureOut">
              <a:rPr lang="en-US" smtClean="0"/>
              <a:pPr/>
              <a:t>11/9/2011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19B11E-D425-4C60-A0C3-A52AD695834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0DF078C-7D9D-4788-9BCA-6CABF4ED4304}" type="datetimeFigureOut">
              <a:rPr lang="en-US" smtClean="0"/>
              <a:pPr/>
              <a:t>11/9/2011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19B11E-D425-4C60-A0C3-A52AD695834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DF078C-7D9D-4788-9BCA-6CABF4ED4304}" type="datetimeFigureOut">
              <a:rPr lang="en-US" smtClean="0"/>
              <a:pPr/>
              <a:t>11/9/2011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19B11E-D425-4C60-A0C3-A52AD695834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DF078C-7D9D-4788-9BCA-6CABF4ED4304}" type="datetimeFigureOut">
              <a:rPr lang="en-US" smtClean="0"/>
              <a:pPr/>
              <a:t>11/9/2011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9B11E-D425-4C60-A0C3-A52AD695834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DF078C-7D9D-4788-9BCA-6CABF4ED4304}" type="datetimeFigureOut">
              <a:rPr lang="en-US" smtClean="0"/>
              <a:pPr/>
              <a:t>11/9/2011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9B11E-D425-4C60-A0C3-A52AD695834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DF078C-7D9D-4788-9BCA-6CABF4ED4304}" type="datetimeFigureOut">
              <a:rPr lang="en-US" smtClean="0"/>
              <a:pPr/>
              <a:t>11/9/2011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9B11E-D425-4C60-A0C3-A52AD695834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tnellen.com/cybereng/lit_terms/"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skype.co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icture1.jpg"/>
          <p:cNvPicPr>
            <a:picLocks noChangeAspect="1"/>
          </p:cNvPicPr>
          <p:nvPr/>
        </p:nvPicPr>
        <p:blipFill>
          <a:blip r:embed="rId2" cstate="print"/>
          <a:stretch>
            <a:fillRect/>
          </a:stretch>
        </p:blipFill>
        <p:spPr>
          <a:xfrm>
            <a:off x="12111" y="0"/>
            <a:ext cx="9119777" cy="6858000"/>
          </a:xfrm>
          <a:prstGeom prst="rect">
            <a:avLst/>
          </a:prstGeom>
        </p:spPr>
      </p:pic>
      <p:sp>
        <p:nvSpPr>
          <p:cNvPr id="2" name="Title 1"/>
          <p:cNvSpPr>
            <a:spLocks noGrp="1"/>
          </p:cNvSpPr>
          <p:nvPr>
            <p:ph type="ctrTitle"/>
          </p:nvPr>
        </p:nvSpPr>
        <p:spPr/>
        <p:txBody>
          <a:bodyPr/>
          <a:lstStyle/>
          <a:p>
            <a:r>
              <a:rPr lang="en-US" dirty="0" smtClean="0"/>
              <a:t>Deliver a Book Talk Via Skype</a:t>
            </a:r>
            <a:endParaRPr lang="en-US" dirty="0"/>
          </a:p>
        </p:txBody>
      </p:sp>
      <p:sp>
        <p:nvSpPr>
          <p:cNvPr id="3" name="Subtitle 2"/>
          <p:cNvSpPr>
            <a:spLocks noGrp="1"/>
          </p:cNvSpPr>
          <p:nvPr>
            <p:ph type="subTitle" idx="1"/>
          </p:nvPr>
        </p:nvSpPr>
        <p:spPr>
          <a:xfrm>
            <a:off x="1295400" y="3581400"/>
            <a:ext cx="6400800" cy="1752600"/>
          </a:xfrm>
        </p:spPr>
        <p:txBody>
          <a:bodyPr>
            <a:normAutofit fontScale="55000" lnSpcReduction="20000"/>
          </a:bodyPr>
          <a:lstStyle/>
          <a:p>
            <a:r>
              <a:rPr lang="en-US" dirty="0" smtClean="0">
                <a:solidFill>
                  <a:schemeClr val="tx1"/>
                </a:solidFill>
              </a:rPr>
              <a:t>Lesson Designers:</a:t>
            </a:r>
          </a:p>
          <a:p>
            <a:r>
              <a:rPr lang="en-US" dirty="0" smtClean="0">
                <a:solidFill>
                  <a:schemeClr val="tx1"/>
                </a:solidFill>
              </a:rPr>
              <a:t>Olivia Carter</a:t>
            </a:r>
          </a:p>
          <a:p>
            <a:r>
              <a:rPr lang="en-US" dirty="0" smtClean="0">
                <a:solidFill>
                  <a:schemeClr val="tx1"/>
                </a:solidFill>
              </a:rPr>
              <a:t>Sherrie Green</a:t>
            </a:r>
          </a:p>
          <a:p>
            <a:r>
              <a:rPr lang="en-US" dirty="0" smtClean="0">
                <a:solidFill>
                  <a:schemeClr val="tx1"/>
                </a:solidFill>
              </a:rPr>
              <a:t>Dana </a:t>
            </a:r>
            <a:r>
              <a:rPr lang="en-US" dirty="0" err="1" smtClean="0">
                <a:solidFill>
                  <a:schemeClr val="tx1"/>
                </a:solidFill>
              </a:rPr>
              <a:t>Hix</a:t>
            </a:r>
            <a:endParaRPr lang="en-US" dirty="0" smtClean="0">
              <a:solidFill>
                <a:schemeClr val="tx1"/>
              </a:solidFill>
            </a:endParaRPr>
          </a:p>
          <a:p>
            <a:r>
              <a:rPr lang="en-US" dirty="0" smtClean="0">
                <a:solidFill>
                  <a:schemeClr val="tx1"/>
                </a:solidFill>
              </a:rPr>
              <a:t>Amber Koenig</a:t>
            </a:r>
          </a:p>
          <a:p>
            <a:r>
              <a:rPr lang="en-US" dirty="0" smtClean="0">
                <a:solidFill>
                  <a:schemeClr val="tx1"/>
                </a:solidFill>
              </a:rPr>
              <a:t>Melissa Robinson</a:t>
            </a:r>
            <a:endParaRPr lang="en-US"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icture1.jpg"/>
          <p:cNvPicPr>
            <a:picLocks noChangeAspect="1"/>
          </p:cNvPicPr>
          <p:nvPr/>
        </p:nvPicPr>
        <p:blipFill>
          <a:blip r:embed="rId2" cstate="print">
            <a:lum bright="5000"/>
          </a:blip>
          <a:stretch>
            <a:fillRect/>
          </a:stretch>
        </p:blipFill>
        <p:spPr>
          <a:xfrm>
            <a:off x="12111" y="0"/>
            <a:ext cx="9119777" cy="6858000"/>
          </a:xfrm>
          <a:prstGeom prst="rect">
            <a:avLst/>
          </a:prstGeom>
        </p:spPr>
      </p:pic>
      <p:sp>
        <p:nvSpPr>
          <p:cNvPr id="2" name="Title 1"/>
          <p:cNvSpPr>
            <a:spLocks noGrp="1"/>
          </p:cNvSpPr>
          <p:nvPr>
            <p:ph type="title"/>
          </p:nvPr>
        </p:nvSpPr>
        <p:spPr/>
        <p:txBody>
          <a:bodyPr/>
          <a:lstStyle/>
          <a:p>
            <a:r>
              <a:rPr lang="en-US" dirty="0" smtClean="0"/>
              <a:t>Lesson Standards</a:t>
            </a:r>
            <a:endParaRPr lang="en-US" dirty="0"/>
          </a:p>
        </p:txBody>
      </p:sp>
      <p:sp>
        <p:nvSpPr>
          <p:cNvPr id="3" name="Content Placeholder 2"/>
          <p:cNvSpPr>
            <a:spLocks noGrp="1"/>
          </p:cNvSpPr>
          <p:nvPr>
            <p:ph idx="1"/>
          </p:nvPr>
        </p:nvSpPr>
        <p:spPr/>
        <p:txBody>
          <a:bodyPr>
            <a:normAutofit fontScale="70000" lnSpcReduction="20000"/>
          </a:bodyPr>
          <a:lstStyle/>
          <a:p>
            <a:r>
              <a:rPr lang="en-US" dirty="0"/>
              <a:t>SL.9-10.1. Initiate and participate effectively in a range of collaborative discussions (one-on-one, in groups, and teacher-led) with diverse partners on grades 9–10 topics, texts, and issues, building on others’ ideas and expressing their own clearly and persuasively. *Come to discussions prepared, having read and researched material under study; explicitly draw on that preparation by referring to evidence from texts and other research on the topic or issue to stimulate a thoughtful, well-reasoned exchange of ideas.</a:t>
            </a:r>
          </a:p>
          <a:p>
            <a:r>
              <a:rPr lang="en-US" dirty="0"/>
              <a:t>SL.9-10.4. Present information, findings, and supporting evidence clearly, concisely, and logically such that listeners can follow the line of reasoning and the organization, development, substance, and style are appropriate to purpose, audience, and task.</a:t>
            </a:r>
          </a:p>
          <a:p>
            <a:r>
              <a:rPr lang="en-US" dirty="0"/>
              <a:t>SL.9-10.6. Adapt speech to a variety of contexts and tasks, demonstrating command of formal English when indicated or appropriate.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icture1.jpg"/>
          <p:cNvPicPr>
            <a:picLocks noChangeAspect="1"/>
          </p:cNvPicPr>
          <p:nvPr/>
        </p:nvPicPr>
        <p:blipFill>
          <a:blip r:embed="rId2" cstate="print"/>
          <a:stretch>
            <a:fillRect/>
          </a:stretch>
        </p:blipFill>
        <p:spPr>
          <a:xfrm>
            <a:off x="12111" y="0"/>
            <a:ext cx="9119777" cy="6858000"/>
          </a:xfrm>
          <a:prstGeom prst="rect">
            <a:avLst/>
          </a:prstGeom>
        </p:spPr>
      </p:pic>
      <p:sp>
        <p:nvSpPr>
          <p:cNvPr id="2" name="Title 1"/>
          <p:cNvSpPr>
            <a:spLocks noGrp="1"/>
          </p:cNvSpPr>
          <p:nvPr>
            <p:ph type="title"/>
          </p:nvPr>
        </p:nvSpPr>
        <p:spPr/>
        <p:txBody>
          <a:bodyPr/>
          <a:lstStyle/>
          <a:p>
            <a:r>
              <a:rPr lang="en-US" dirty="0" smtClean="0"/>
              <a:t>Lesson Objectives</a:t>
            </a:r>
            <a:endParaRPr lang="en-US" dirty="0"/>
          </a:p>
        </p:txBody>
      </p:sp>
      <p:sp>
        <p:nvSpPr>
          <p:cNvPr id="3" name="Content Placeholder 2"/>
          <p:cNvSpPr>
            <a:spLocks noGrp="1"/>
          </p:cNvSpPr>
          <p:nvPr>
            <p:ph idx="1"/>
          </p:nvPr>
        </p:nvSpPr>
        <p:spPr/>
        <p:txBody>
          <a:bodyPr/>
          <a:lstStyle/>
          <a:p>
            <a:r>
              <a:rPr lang="en-US" dirty="0" smtClean="0"/>
              <a:t>Use </a:t>
            </a:r>
            <a:r>
              <a:rPr lang="en-US" dirty="0"/>
              <a:t>Skype to deliver a book talk on a children’s book of choice.</a:t>
            </a:r>
          </a:p>
          <a:p>
            <a:r>
              <a:rPr lang="en-US" dirty="0" smtClean="0"/>
              <a:t>Identify </a:t>
            </a:r>
            <a:r>
              <a:rPr lang="en-US" dirty="0"/>
              <a:t>and explain the use of a literary element within a specific children’s book.</a:t>
            </a:r>
          </a:p>
          <a:p>
            <a:r>
              <a:rPr lang="en-US" dirty="0" smtClean="0"/>
              <a:t>Effectively </a:t>
            </a:r>
            <a:r>
              <a:rPr lang="en-US" dirty="0"/>
              <a:t>summarize the content of a children’s book.</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icture1.jpg"/>
          <p:cNvPicPr>
            <a:picLocks noChangeAspect="1"/>
          </p:cNvPicPr>
          <p:nvPr/>
        </p:nvPicPr>
        <p:blipFill>
          <a:blip r:embed="rId2" cstate="print"/>
          <a:stretch>
            <a:fillRect/>
          </a:stretch>
        </p:blipFill>
        <p:spPr>
          <a:xfrm>
            <a:off x="12111" y="0"/>
            <a:ext cx="9119777" cy="6858000"/>
          </a:xfrm>
          <a:prstGeom prst="rect">
            <a:avLst/>
          </a:prstGeom>
        </p:spPr>
      </p:pic>
      <p:sp>
        <p:nvSpPr>
          <p:cNvPr id="2" name="Title 1"/>
          <p:cNvSpPr>
            <a:spLocks noGrp="1"/>
          </p:cNvSpPr>
          <p:nvPr>
            <p:ph type="title"/>
          </p:nvPr>
        </p:nvSpPr>
        <p:spPr/>
        <p:txBody>
          <a:bodyPr/>
          <a:lstStyle/>
          <a:p>
            <a:r>
              <a:rPr lang="en-US" dirty="0" smtClean="0"/>
              <a:t>What do I do?</a:t>
            </a:r>
            <a:endParaRPr lang="en-US" dirty="0"/>
          </a:p>
        </p:txBody>
      </p:sp>
      <p:sp>
        <p:nvSpPr>
          <p:cNvPr id="3" name="Content Placeholder 2"/>
          <p:cNvSpPr>
            <a:spLocks noGrp="1"/>
          </p:cNvSpPr>
          <p:nvPr>
            <p:ph idx="1"/>
          </p:nvPr>
        </p:nvSpPr>
        <p:spPr>
          <a:xfrm>
            <a:off x="457200" y="1600201"/>
            <a:ext cx="8229600" cy="3733800"/>
          </a:xfrm>
        </p:spPr>
        <p:txBody>
          <a:bodyPr/>
          <a:lstStyle/>
          <a:p>
            <a:r>
              <a:rPr lang="en-US" dirty="0" smtClean="0"/>
              <a:t>Choose any book that you have already read or have on hand. </a:t>
            </a:r>
            <a:r>
              <a:rPr lang="en-US" sz="2400" dirty="0" smtClean="0"/>
              <a:t>(i.e. a children’s book, the last book you read, something off your child’s bookshelf, etc.)</a:t>
            </a:r>
            <a:endParaRPr lang="en-US" dirty="0" smtClean="0"/>
          </a:p>
          <a:p>
            <a:r>
              <a:rPr lang="en-US" dirty="0" smtClean="0"/>
              <a:t>Choose a literary element that the book provides good examples of. </a:t>
            </a:r>
          </a:p>
          <a:p>
            <a:pPr algn="ctr">
              <a:buNone/>
            </a:pPr>
            <a:r>
              <a:rPr lang="en-US" sz="2400" dirty="0" smtClean="0"/>
              <a:t>(See this website for definitions of literary elements: </a:t>
            </a:r>
            <a:r>
              <a:rPr lang="en-US" sz="2400" dirty="0" smtClean="0">
                <a:hlinkClick r:id="rId3"/>
              </a:rPr>
              <a:t>http://www.tnellen.com/cybereng/lit_terms/</a:t>
            </a:r>
            <a:r>
              <a:rPr lang="en-US" sz="2400" dirty="0" smtClean="0"/>
              <a:t>)</a:t>
            </a:r>
            <a:endParaRPr lang="en-US" dirty="0" smtClean="0"/>
          </a:p>
          <a:p>
            <a:pPr>
              <a:buNone/>
            </a:pP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Picture1.jpg"/>
          <p:cNvPicPr>
            <a:picLocks noChangeAspect="1"/>
          </p:cNvPicPr>
          <p:nvPr/>
        </p:nvPicPr>
        <p:blipFill>
          <a:blip r:embed="rId2" cstate="print">
            <a:lum bright="4000" contrast="-15000"/>
          </a:blip>
          <a:stretch>
            <a:fillRect/>
          </a:stretch>
        </p:blipFill>
        <p:spPr>
          <a:xfrm>
            <a:off x="12111" y="0"/>
            <a:ext cx="9180576" cy="6903720"/>
          </a:xfrm>
          <a:prstGeom prst="rect">
            <a:avLst/>
          </a:prstGeom>
          <a:noFill/>
          <a:ln>
            <a:noFill/>
          </a:ln>
        </p:spPr>
      </p:pic>
      <p:sp>
        <p:nvSpPr>
          <p:cNvPr id="2" name="Title 1"/>
          <p:cNvSpPr>
            <a:spLocks noGrp="1"/>
          </p:cNvSpPr>
          <p:nvPr>
            <p:ph type="title"/>
          </p:nvPr>
        </p:nvSpPr>
        <p:spPr/>
        <p:txBody>
          <a:bodyPr/>
          <a:lstStyle/>
          <a:p>
            <a:r>
              <a:rPr lang="en-US" dirty="0" smtClean="0"/>
              <a:t>Other examples</a:t>
            </a:r>
            <a:endParaRPr lang="en-US" dirty="0"/>
          </a:p>
        </p:txBody>
      </p:sp>
      <p:sp>
        <p:nvSpPr>
          <p:cNvPr id="12" name="TextBox 11"/>
          <p:cNvSpPr txBox="1"/>
          <p:nvPr/>
        </p:nvSpPr>
        <p:spPr>
          <a:xfrm>
            <a:off x="228600" y="1447800"/>
            <a:ext cx="8763000" cy="4616648"/>
          </a:xfrm>
          <a:prstGeom prst="rect">
            <a:avLst/>
          </a:prstGeom>
          <a:noFill/>
        </p:spPr>
        <p:txBody>
          <a:bodyPr wrap="square" numCol="2" rtlCol="0">
            <a:spAutoFit/>
          </a:bodyPr>
          <a:lstStyle/>
          <a:p>
            <a:r>
              <a:rPr lang="en-US" sz="1600" b="1" i="1" dirty="0" smtClean="0">
                <a:latin typeface="Times New Roman" pitchFamily="18" charset="0"/>
                <a:cs typeface="Times New Roman" pitchFamily="18" charset="0"/>
              </a:rPr>
              <a:t>Irony</a:t>
            </a:r>
            <a:endParaRPr lang="en-US" sz="1600" i="1" dirty="0" smtClean="0">
              <a:latin typeface="Times New Roman" pitchFamily="18" charset="0"/>
              <a:cs typeface="Times New Roman" pitchFamily="18" charset="0"/>
            </a:endParaRPr>
          </a:p>
          <a:p>
            <a:r>
              <a:rPr lang="en-US" sz="1200" b="1" dirty="0" smtClean="0">
                <a:latin typeface="Times New Roman" pitchFamily="18" charset="0"/>
                <a:cs typeface="Times New Roman" pitchFamily="18" charset="0"/>
              </a:rPr>
              <a:t>Author 		Title</a:t>
            </a:r>
          </a:p>
          <a:p>
            <a:r>
              <a:rPr lang="en-US" sz="1200" dirty="0" err="1" smtClean="0">
                <a:latin typeface="Times New Roman" pitchFamily="18" charset="0"/>
                <a:cs typeface="Times New Roman" pitchFamily="18" charset="0"/>
              </a:rPr>
              <a:t>Henkes</a:t>
            </a:r>
            <a:r>
              <a:rPr lang="en-US" sz="1200" dirty="0" smtClean="0">
                <a:latin typeface="Times New Roman" pitchFamily="18" charset="0"/>
                <a:cs typeface="Times New Roman" pitchFamily="18" charset="0"/>
              </a:rPr>
              <a:t> , Kevin	Chrysanthemum</a:t>
            </a:r>
          </a:p>
          <a:p>
            <a:r>
              <a:rPr lang="en-US" sz="1200" dirty="0" err="1" smtClean="0">
                <a:latin typeface="Times New Roman" pitchFamily="18" charset="0"/>
                <a:cs typeface="Times New Roman" pitchFamily="18" charset="0"/>
              </a:rPr>
              <a:t>Trtivizas</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Eugenios</a:t>
            </a:r>
            <a:r>
              <a:rPr lang="en-US" sz="1200" dirty="0" smtClean="0">
                <a:latin typeface="Times New Roman" pitchFamily="18" charset="0"/>
                <a:cs typeface="Times New Roman" pitchFamily="18" charset="0"/>
              </a:rPr>
              <a:t> 	The Three Little Wolves and the Big 		Bad Pig</a:t>
            </a:r>
          </a:p>
          <a:p>
            <a:r>
              <a:rPr lang="en-US" sz="1600" b="1" i="1" dirty="0" smtClean="0">
                <a:latin typeface="Times New Roman" pitchFamily="18" charset="0"/>
                <a:cs typeface="Times New Roman" pitchFamily="18" charset="0"/>
              </a:rPr>
              <a:t>Metaphor</a:t>
            </a:r>
            <a:endParaRPr lang="en-US" sz="1600" i="1" dirty="0" smtClean="0">
              <a:latin typeface="Times New Roman" pitchFamily="18" charset="0"/>
              <a:cs typeface="Times New Roman" pitchFamily="18" charset="0"/>
            </a:endParaRPr>
          </a:p>
          <a:p>
            <a:r>
              <a:rPr lang="en-US" sz="1200" b="1" dirty="0" smtClean="0">
                <a:latin typeface="Times New Roman" pitchFamily="18" charset="0"/>
                <a:cs typeface="Times New Roman" pitchFamily="18" charset="0"/>
              </a:rPr>
              <a:t>Author 		Title</a:t>
            </a:r>
          </a:p>
          <a:p>
            <a:r>
              <a:rPr lang="en-US" sz="1200" dirty="0" err="1" smtClean="0">
                <a:latin typeface="Times New Roman" pitchFamily="18" charset="0"/>
                <a:cs typeface="Times New Roman" pitchFamily="18" charset="0"/>
              </a:rPr>
              <a:t>Yolen</a:t>
            </a:r>
            <a:r>
              <a:rPr lang="en-US" sz="1200" dirty="0" smtClean="0">
                <a:latin typeface="Times New Roman" pitchFamily="18" charset="0"/>
                <a:cs typeface="Times New Roman" pitchFamily="18" charset="0"/>
              </a:rPr>
              <a:t>, Jane		 Owl Moon</a:t>
            </a:r>
          </a:p>
          <a:p>
            <a:endParaRPr lang="en-US" sz="1200" b="1" dirty="0" smtClean="0">
              <a:latin typeface="Times New Roman" pitchFamily="18" charset="0"/>
              <a:cs typeface="Times New Roman" pitchFamily="18" charset="0"/>
            </a:endParaRPr>
          </a:p>
          <a:p>
            <a:r>
              <a:rPr lang="en-US" sz="1600" b="1" i="1" dirty="0" smtClean="0">
                <a:latin typeface="Times New Roman" pitchFamily="18" charset="0"/>
                <a:cs typeface="Times New Roman" pitchFamily="18" charset="0"/>
              </a:rPr>
              <a:t>Motif</a:t>
            </a:r>
            <a:r>
              <a:rPr lang="en-US" sz="16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a:t>
            </a:r>
            <a:r>
              <a:rPr lang="en-US" sz="1200" dirty="0" err="1" smtClean="0">
                <a:latin typeface="Times New Roman" pitchFamily="18" charset="0"/>
                <a:cs typeface="Times New Roman" pitchFamily="18" charset="0"/>
              </a:rPr>
              <a:t>reccurring</a:t>
            </a:r>
            <a:r>
              <a:rPr lang="en-US" sz="1200" dirty="0" smtClean="0">
                <a:latin typeface="Times New Roman" pitchFamily="18" charset="0"/>
                <a:cs typeface="Times New Roman" pitchFamily="18" charset="0"/>
              </a:rPr>
              <a:t> theme, character, or verbal pattern)</a:t>
            </a:r>
          </a:p>
          <a:p>
            <a:r>
              <a:rPr lang="en-US" sz="1200" b="1" dirty="0" smtClean="0">
                <a:latin typeface="Times New Roman" pitchFamily="18" charset="0"/>
                <a:cs typeface="Times New Roman" pitchFamily="18" charset="0"/>
              </a:rPr>
              <a:t>Author 		Title</a:t>
            </a:r>
          </a:p>
          <a:p>
            <a:r>
              <a:rPr lang="en-US" sz="1200" dirty="0" smtClean="0">
                <a:latin typeface="Times New Roman" pitchFamily="18" charset="0"/>
                <a:cs typeface="Times New Roman" pitchFamily="18" charset="0"/>
              </a:rPr>
              <a:t>Mosel 		</a:t>
            </a:r>
            <a:r>
              <a:rPr lang="en-US" sz="1200" dirty="0" err="1" smtClean="0">
                <a:latin typeface="Times New Roman" pitchFamily="18" charset="0"/>
                <a:cs typeface="Times New Roman" pitchFamily="18" charset="0"/>
              </a:rPr>
              <a:t>Tikki</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Tikki</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Tembo</a:t>
            </a:r>
            <a:endParaRPr lang="en-US" sz="1200" dirty="0" smtClean="0">
              <a:latin typeface="Times New Roman" pitchFamily="18" charset="0"/>
              <a:cs typeface="Times New Roman" pitchFamily="18" charset="0"/>
            </a:endParaRPr>
          </a:p>
          <a:p>
            <a:endParaRPr lang="en-US" sz="1200" b="1" dirty="0" smtClean="0">
              <a:latin typeface="Times New Roman" pitchFamily="18" charset="0"/>
              <a:cs typeface="Times New Roman" pitchFamily="18" charset="0"/>
            </a:endParaRPr>
          </a:p>
          <a:p>
            <a:r>
              <a:rPr lang="en-US" sz="1600" b="1" i="1" dirty="0" smtClean="0">
                <a:latin typeface="Times New Roman" pitchFamily="18" charset="0"/>
                <a:cs typeface="Times New Roman" pitchFamily="18" charset="0"/>
              </a:rPr>
              <a:t>Onomatopoeia</a:t>
            </a:r>
            <a:endParaRPr lang="en-US" sz="1600" i="1" dirty="0" smtClean="0">
              <a:latin typeface="Times New Roman" pitchFamily="18" charset="0"/>
              <a:cs typeface="Times New Roman" pitchFamily="18" charset="0"/>
            </a:endParaRPr>
          </a:p>
          <a:p>
            <a:r>
              <a:rPr lang="en-US" sz="1200" b="1" dirty="0" smtClean="0">
                <a:latin typeface="Times New Roman" pitchFamily="18" charset="0"/>
                <a:cs typeface="Times New Roman" pitchFamily="18" charset="0"/>
              </a:rPr>
              <a:t>Author 		Title</a:t>
            </a:r>
          </a:p>
          <a:p>
            <a:r>
              <a:rPr lang="en-US" sz="1200" dirty="0" smtClean="0">
                <a:latin typeface="Times New Roman" pitchFamily="18" charset="0"/>
                <a:cs typeface="Times New Roman" pitchFamily="18" charset="0"/>
              </a:rPr>
              <a:t>Bunting, Eve 		Smokey Night</a:t>
            </a:r>
          </a:p>
          <a:p>
            <a:r>
              <a:rPr lang="en-US" sz="1200" dirty="0" err="1" smtClean="0">
                <a:latin typeface="Times New Roman" pitchFamily="18" charset="0"/>
                <a:cs typeface="Times New Roman" pitchFamily="18" charset="0"/>
              </a:rPr>
              <a:t>Steig</a:t>
            </a:r>
            <a:r>
              <a:rPr lang="en-US" sz="1200" dirty="0" smtClean="0">
                <a:latin typeface="Times New Roman" pitchFamily="18" charset="0"/>
                <a:cs typeface="Times New Roman" pitchFamily="18" charset="0"/>
              </a:rPr>
              <a:t> 		Brave Irene</a:t>
            </a:r>
          </a:p>
          <a:p>
            <a:endParaRPr lang="en-US" sz="1200" b="1" dirty="0" smtClean="0">
              <a:latin typeface="Times New Roman" pitchFamily="18" charset="0"/>
              <a:cs typeface="Times New Roman" pitchFamily="18" charset="0"/>
            </a:endParaRPr>
          </a:p>
          <a:p>
            <a:r>
              <a:rPr lang="en-US" sz="1600" b="1" i="1" dirty="0" smtClean="0">
                <a:latin typeface="Times New Roman" pitchFamily="18" charset="0"/>
                <a:cs typeface="Times New Roman" pitchFamily="18" charset="0"/>
              </a:rPr>
              <a:t>Personification</a:t>
            </a:r>
            <a:endParaRPr lang="en-US" sz="1600" i="1" dirty="0" smtClean="0">
              <a:latin typeface="Times New Roman" pitchFamily="18" charset="0"/>
              <a:cs typeface="Times New Roman" pitchFamily="18" charset="0"/>
            </a:endParaRPr>
          </a:p>
          <a:p>
            <a:r>
              <a:rPr lang="en-US" sz="1200" b="1" dirty="0" smtClean="0">
                <a:latin typeface="Times New Roman" pitchFamily="18" charset="0"/>
                <a:cs typeface="Times New Roman" pitchFamily="18" charset="0"/>
              </a:rPr>
              <a:t>Author 		Title</a:t>
            </a:r>
          </a:p>
          <a:p>
            <a:r>
              <a:rPr lang="en-US" sz="1200" dirty="0" smtClean="0">
                <a:latin typeface="Times New Roman" pitchFamily="18" charset="0"/>
                <a:cs typeface="Times New Roman" pitchFamily="18" charset="0"/>
              </a:rPr>
              <a:t>Cronin 		Click, Clack Moo: Cows that Type</a:t>
            </a:r>
          </a:p>
          <a:p>
            <a:r>
              <a:rPr lang="en-US" sz="1200" dirty="0" err="1" smtClean="0">
                <a:latin typeface="Times New Roman" pitchFamily="18" charset="0"/>
                <a:cs typeface="Times New Roman" pitchFamily="18" charset="0"/>
              </a:rPr>
              <a:t>Fancher</a:t>
            </a:r>
            <a:r>
              <a:rPr lang="en-US" sz="1200" dirty="0" smtClean="0">
                <a:latin typeface="Times New Roman" pitchFamily="18" charset="0"/>
                <a:cs typeface="Times New Roman" pitchFamily="18" charset="0"/>
              </a:rPr>
              <a:t>, Lou 		The Velveteen Rabbit</a:t>
            </a:r>
          </a:p>
          <a:p>
            <a:endParaRPr lang="en-US" sz="1200" b="1" dirty="0" smtClean="0">
              <a:latin typeface="Times New Roman" pitchFamily="18" charset="0"/>
              <a:cs typeface="Times New Roman" pitchFamily="18" charset="0"/>
            </a:endParaRPr>
          </a:p>
          <a:p>
            <a:r>
              <a:rPr lang="en-US" sz="1600" b="1" i="1" dirty="0" smtClean="0">
                <a:latin typeface="Times New Roman" pitchFamily="18" charset="0"/>
                <a:cs typeface="Times New Roman" pitchFamily="18" charset="0"/>
              </a:rPr>
              <a:t>Point of View</a:t>
            </a:r>
            <a:endParaRPr lang="en-US" sz="1600" i="1" dirty="0" smtClean="0">
              <a:latin typeface="Times New Roman" pitchFamily="18" charset="0"/>
              <a:cs typeface="Times New Roman" pitchFamily="18" charset="0"/>
            </a:endParaRPr>
          </a:p>
          <a:p>
            <a:r>
              <a:rPr lang="en-US" sz="1200" b="1" dirty="0" smtClean="0">
                <a:latin typeface="Times New Roman" pitchFamily="18" charset="0"/>
                <a:cs typeface="Times New Roman" pitchFamily="18" charset="0"/>
              </a:rPr>
              <a:t>Author 		Title</a:t>
            </a:r>
          </a:p>
          <a:p>
            <a:r>
              <a:rPr lang="en-US" sz="1200" dirty="0" smtClean="0">
                <a:latin typeface="Times New Roman" pitchFamily="18" charset="0"/>
                <a:cs typeface="Times New Roman" pitchFamily="18" charset="0"/>
              </a:rPr>
              <a:t>Bunting, Eve 		The Wall</a:t>
            </a:r>
          </a:p>
          <a:p>
            <a:r>
              <a:rPr lang="en-US" sz="1200" dirty="0" err="1" smtClean="0">
                <a:latin typeface="Times New Roman" pitchFamily="18" charset="0"/>
                <a:cs typeface="Times New Roman" pitchFamily="18" charset="0"/>
              </a:rPr>
              <a:t>Scieszka</a:t>
            </a:r>
            <a:r>
              <a:rPr lang="en-US" sz="1200" dirty="0" smtClean="0">
                <a:latin typeface="Times New Roman" pitchFamily="18" charset="0"/>
                <a:cs typeface="Times New Roman" pitchFamily="18" charset="0"/>
              </a:rPr>
              <a:t>, Jon 		The True Story of the Three Little Pigs</a:t>
            </a:r>
          </a:p>
          <a:p>
            <a:endParaRPr lang="en-US" sz="1200" b="1" dirty="0" smtClean="0">
              <a:latin typeface="Times New Roman" pitchFamily="18" charset="0"/>
              <a:cs typeface="Times New Roman" pitchFamily="18" charset="0"/>
            </a:endParaRPr>
          </a:p>
          <a:p>
            <a:r>
              <a:rPr lang="en-US" sz="1600" b="1" i="1" dirty="0" smtClean="0">
                <a:latin typeface="Times New Roman" pitchFamily="18" charset="0"/>
                <a:cs typeface="Times New Roman" pitchFamily="18" charset="0"/>
              </a:rPr>
              <a:t>Simile</a:t>
            </a:r>
            <a:endParaRPr lang="en-US" sz="1600" i="1" dirty="0" smtClean="0">
              <a:latin typeface="Times New Roman" pitchFamily="18" charset="0"/>
              <a:cs typeface="Times New Roman" pitchFamily="18" charset="0"/>
            </a:endParaRPr>
          </a:p>
          <a:p>
            <a:r>
              <a:rPr lang="en-US" sz="1200" b="1" dirty="0" smtClean="0">
                <a:latin typeface="Times New Roman" pitchFamily="18" charset="0"/>
                <a:cs typeface="Times New Roman" pitchFamily="18" charset="0"/>
              </a:rPr>
              <a:t>Author 		Title</a:t>
            </a:r>
          </a:p>
          <a:p>
            <a:r>
              <a:rPr lang="en-US" sz="1200" dirty="0" err="1" smtClean="0">
                <a:latin typeface="Times New Roman" pitchFamily="18" charset="0"/>
                <a:cs typeface="Times New Roman" pitchFamily="18" charset="0"/>
              </a:rPr>
              <a:t>Yolen</a:t>
            </a:r>
            <a:r>
              <a:rPr lang="en-US" sz="1200" dirty="0" smtClean="0">
                <a:latin typeface="Times New Roman" pitchFamily="18" charset="0"/>
                <a:cs typeface="Times New Roman" pitchFamily="18" charset="0"/>
              </a:rPr>
              <a:t>, Jane 		Owl Moon</a:t>
            </a:r>
          </a:p>
          <a:p>
            <a:endParaRPr lang="en-US" sz="1200" b="1" dirty="0" smtClean="0">
              <a:latin typeface="Times New Roman" pitchFamily="18" charset="0"/>
              <a:cs typeface="Times New Roman" pitchFamily="18" charset="0"/>
            </a:endParaRPr>
          </a:p>
          <a:p>
            <a:r>
              <a:rPr lang="en-US" sz="1600" b="1" i="1" dirty="0" smtClean="0">
                <a:latin typeface="Times New Roman" pitchFamily="18" charset="0"/>
                <a:cs typeface="Times New Roman" pitchFamily="18" charset="0"/>
              </a:rPr>
              <a:t>Symbolism</a:t>
            </a:r>
            <a:endParaRPr lang="en-US" sz="1600" i="1" dirty="0" smtClean="0">
              <a:latin typeface="Times New Roman" pitchFamily="18" charset="0"/>
              <a:cs typeface="Times New Roman" pitchFamily="18" charset="0"/>
            </a:endParaRPr>
          </a:p>
          <a:p>
            <a:r>
              <a:rPr lang="en-US" sz="1200" b="1" dirty="0" smtClean="0">
                <a:latin typeface="Times New Roman" pitchFamily="18" charset="0"/>
                <a:cs typeface="Times New Roman" pitchFamily="18" charset="0"/>
              </a:rPr>
              <a:t>Author 		Title</a:t>
            </a:r>
          </a:p>
          <a:p>
            <a:r>
              <a:rPr lang="en-US" sz="1200" dirty="0" err="1" smtClean="0">
                <a:latin typeface="Times New Roman" pitchFamily="18" charset="0"/>
                <a:cs typeface="Times New Roman" pitchFamily="18" charset="0"/>
              </a:rPr>
              <a:t>Polacco</a:t>
            </a:r>
            <a:r>
              <a:rPr lang="en-US" sz="1200" dirty="0" smtClean="0">
                <a:latin typeface="Times New Roman" pitchFamily="18" charset="0"/>
                <a:cs typeface="Times New Roman" pitchFamily="18" charset="0"/>
              </a:rPr>
              <a:t>, Patricia 	Pink and Say</a:t>
            </a:r>
          </a:p>
          <a:p>
            <a:r>
              <a:rPr lang="en-US" sz="1200" dirty="0" smtClean="0">
                <a:latin typeface="Times New Roman" pitchFamily="18" charset="0"/>
                <a:cs typeface="Times New Roman" pitchFamily="18" charset="0"/>
              </a:rPr>
              <a:t>Ringgold, Faith 	Tar Beach</a:t>
            </a:r>
          </a:p>
          <a:p>
            <a:r>
              <a:rPr lang="en-US" sz="1200" dirty="0" smtClean="0">
                <a:latin typeface="Times New Roman" pitchFamily="18" charset="0"/>
                <a:cs typeface="Times New Roman" pitchFamily="18" charset="0"/>
              </a:rPr>
              <a:t>Say, Allen 		Grandfather’s Journey</a:t>
            </a:r>
          </a:p>
          <a:p>
            <a:endParaRPr lang="en-US" dirty="0" smtClean="0"/>
          </a:p>
        </p:txBody>
      </p:sp>
      <p:sp>
        <p:nvSpPr>
          <p:cNvPr id="15" name="TextBox 14"/>
          <p:cNvSpPr txBox="1"/>
          <p:nvPr/>
        </p:nvSpPr>
        <p:spPr>
          <a:xfrm>
            <a:off x="304800" y="6096000"/>
            <a:ext cx="8534400" cy="461665"/>
          </a:xfrm>
          <a:prstGeom prst="rect">
            <a:avLst/>
          </a:prstGeom>
          <a:noFill/>
        </p:spPr>
        <p:txBody>
          <a:bodyPr wrap="square" rtlCol="0">
            <a:spAutoFit/>
          </a:bodyPr>
          <a:lstStyle/>
          <a:p>
            <a:r>
              <a:rPr lang="en-US" sz="1200" dirty="0" smtClean="0">
                <a:latin typeface="Times New Roman" pitchFamily="18" charset="0"/>
                <a:cs typeface="Times New Roman" pitchFamily="18" charset="0"/>
              </a:rPr>
              <a:t>Hoffman </a:t>
            </a:r>
            <a:r>
              <a:rPr lang="en-US" sz="1200" smtClean="0">
                <a:latin typeface="Times New Roman" pitchFamily="18" charset="0"/>
                <a:cs typeface="Times New Roman" pitchFamily="18" charset="0"/>
              </a:rPr>
              <a:t>School Learning </a:t>
            </a:r>
            <a:r>
              <a:rPr lang="en-US" sz="1200" dirty="0" smtClean="0">
                <a:latin typeface="Times New Roman" pitchFamily="18" charset="0"/>
                <a:cs typeface="Times New Roman" pitchFamily="18" charset="0"/>
              </a:rPr>
              <a:t>Resources Center. (N.D.) Picture books to support the teaching of literary devices.</a:t>
            </a:r>
          </a:p>
          <a:p>
            <a:r>
              <a:rPr lang="en-US" sz="1200" dirty="0" smtClean="0">
                <a:latin typeface="Times New Roman" pitchFamily="18" charset="0"/>
                <a:cs typeface="Times New Roman" pitchFamily="18" charset="0"/>
              </a:rPr>
              <a:t>Retrieved from http://ho.glenview34.org/Teams/LRC/kconsidine/Home_files/Picture%20Books%20&amp;%20Literary%20Devices.pdf </a:t>
            </a:r>
            <a:endParaRPr lang="en-US" sz="12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icture1.jpg"/>
          <p:cNvPicPr>
            <a:picLocks noChangeAspect="1"/>
          </p:cNvPicPr>
          <p:nvPr/>
        </p:nvPicPr>
        <p:blipFill>
          <a:blip r:embed="rId2" cstate="print"/>
          <a:stretch>
            <a:fillRect/>
          </a:stretch>
        </p:blipFill>
        <p:spPr>
          <a:xfrm>
            <a:off x="12111" y="0"/>
            <a:ext cx="9119777" cy="6858000"/>
          </a:xfrm>
          <a:prstGeom prst="rect">
            <a:avLst/>
          </a:prstGeom>
        </p:spPr>
      </p:pic>
      <p:sp>
        <p:nvSpPr>
          <p:cNvPr id="2" name="Title 1"/>
          <p:cNvSpPr>
            <a:spLocks noGrp="1"/>
          </p:cNvSpPr>
          <p:nvPr>
            <p:ph type="title"/>
          </p:nvPr>
        </p:nvSpPr>
        <p:spPr/>
        <p:txBody>
          <a:bodyPr/>
          <a:lstStyle/>
          <a:p>
            <a:r>
              <a:rPr lang="en-US" dirty="0" smtClean="0"/>
              <a:t>Ok, now what?</a:t>
            </a:r>
            <a:endParaRPr lang="en-US" dirty="0"/>
          </a:p>
        </p:txBody>
      </p:sp>
      <p:sp>
        <p:nvSpPr>
          <p:cNvPr id="3" name="Content Placeholder 2"/>
          <p:cNvSpPr>
            <a:spLocks noGrp="1"/>
          </p:cNvSpPr>
          <p:nvPr>
            <p:ph idx="1"/>
          </p:nvPr>
        </p:nvSpPr>
        <p:spPr>
          <a:xfrm>
            <a:off x="457200" y="1447800"/>
            <a:ext cx="8229600" cy="5105400"/>
          </a:xfrm>
        </p:spPr>
        <p:txBody>
          <a:bodyPr>
            <a:normAutofit fontScale="70000" lnSpcReduction="20000"/>
          </a:bodyPr>
          <a:lstStyle/>
          <a:p>
            <a:r>
              <a:rPr lang="en-US" dirty="0" smtClean="0"/>
              <a:t>By Nov. 16</a:t>
            </a:r>
            <a:r>
              <a:rPr lang="en-US" baseline="30000" dirty="0" smtClean="0"/>
              <a:t>th</a:t>
            </a:r>
            <a:r>
              <a:rPr lang="en-US" dirty="0" smtClean="0"/>
              <a:t>, email to set up a time with your assigned partner to Skype and deliver your book talk. </a:t>
            </a:r>
          </a:p>
          <a:p>
            <a:r>
              <a:rPr lang="en-US" dirty="0" smtClean="0"/>
              <a:t>Partners:</a:t>
            </a:r>
          </a:p>
          <a:p>
            <a:pPr lvl="1"/>
            <a:r>
              <a:rPr lang="en-US" dirty="0" smtClean="0"/>
              <a:t>Melissa &amp; Susan</a:t>
            </a:r>
          </a:p>
          <a:p>
            <a:pPr lvl="1">
              <a:buNone/>
            </a:pPr>
            <a:r>
              <a:rPr lang="en-US" sz="1800" dirty="0" smtClean="0"/>
              <a:t>(mr2u@elearn.mtsu.edu)</a:t>
            </a:r>
            <a:endParaRPr lang="en-US" sz="1800" dirty="0" smtClean="0"/>
          </a:p>
          <a:p>
            <a:pPr lvl="1"/>
            <a:r>
              <a:rPr lang="en-US" dirty="0" smtClean="0"/>
              <a:t>Dana </a:t>
            </a:r>
            <a:r>
              <a:rPr lang="en-US" dirty="0" smtClean="0"/>
              <a:t>&amp; Rebecca</a:t>
            </a:r>
          </a:p>
          <a:p>
            <a:pPr lvl="1">
              <a:buNone/>
            </a:pPr>
            <a:r>
              <a:rPr lang="en-US" sz="1800" dirty="0" smtClean="0"/>
              <a:t>(dfh2q@elearn.mtsu.edu)</a:t>
            </a:r>
            <a:endParaRPr lang="en-US" sz="1800" dirty="0" smtClean="0"/>
          </a:p>
          <a:p>
            <a:pPr lvl="1"/>
            <a:r>
              <a:rPr lang="en-US" dirty="0" smtClean="0"/>
              <a:t>Sherrie &amp; Kati</a:t>
            </a:r>
          </a:p>
          <a:p>
            <a:pPr lvl="1">
              <a:buNone/>
            </a:pPr>
            <a:r>
              <a:rPr lang="en-US" sz="1800" dirty="0" smtClean="0"/>
              <a:t>(slk3f@elearn.mtsu.edu)</a:t>
            </a:r>
            <a:endParaRPr lang="en-US" sz="1800" dirty="0" smtClean="0"/>
          </a:p>
          <a:p>
            <a:pPr lvl="1"/>
            <a:r>
              <a:rPr lang="en-US" dirty="0" smtClean="0"/>
              <a:t>Amber </a:t>
            </a:r>
            <a:r>
              <a:rPr lang="en-US" dirty="0" smtClean="0"/>
              <a:t>&amp; Larry</a:t>
            </a:r>
          </a:p>
          <a:p>
            <a:pPr lvl="1">
              <a:buNone/>
            </a:pPr>
            <a:r>
              <a:rPr lang="en-US" sz="1900" dirty="0" smtClean="0"/>
              <a:t>(anb3j@elearn.mtsu.edu)</a:t>
            </a:r>
            <a:endParaRPr lang="en-US" sz="1900" dirty="0" smtClean="0"/>
          </a:p>
          <a:p>
            <a:pPr lvl="1"/>
            <a:r>
              <a:rPr lang="en-US" dirty="0" smtClean="0"/>
              <a:t>Olivia </a:t>
            </a:r>
            <a:r>
              <a:rPr lang="en-US" dirty="0" smtClean="0"/>
              <a:t>&amp; </a:t>
            </a:r>
            <a:r>
              <a:rPr lang="en-US" dirty="0" smtClean="0"/>
              <a:t>Summer </a:t>
            </a:r>
            <a:endParaRPr lang="en-US" dirty="0" smtClean="0"/>
          </a:p>
          <a:p>
            <a:pPr lvl="1">
              <a:buNone/>
            </a:pPr>
            <a:r>
              <a:rPr lang="en-US" sz="1900" dirty="0" smtClean="0"/>
              <a:t>(oac2a@elearn.mtsu.edu)</a:t>
            </a:r>
            <a:endParaRPr lang="en-US" sz="1900" dirty="0" smtClean="0"/>
          </a:p>
          <a:p>
            <a:r>
              <a:rPr lang="en-US" dirty="0" smtClean="0"/>
              <a:t>Via Skype</a:t>
            </a:r>
          </a:p>
          <a:p>
            <a:pPr lvl="1"/>
            <a:r>
              <a:rPr lang="en-US" dirty="0" smtClean="0"/>
              <a:t>Provide a 1-2 minute summary of the book, and identify and provide evidence for the literary element of your choosing.</a:t>
            </a:r>
          </a:p>
          <a:p>
            <a:pPr lvl="1">
              <a:buNone/>
            </a:pPr>
            <a:endParaRPr lang="en-US" dirty="0" smtClean="0"/>
          </a:p>
          <a:p>
            <a:pPr lvl="1" algn="ctr">
              <a:buNone/>
            </a:pPr>
            <a:r>
              <a:rPr lang="en-US" sz="2200" dirty="0" smtClean="0"/>
              <a:t>**All Skype sessions should be completed by Nov. 21</a:t>
            </a:r>
            <a:r>
              <a:rPr lang="en-US" sz="2200" baseline="30000" dirty="0" smtClean="0"/>
              <a:t>st</a:t>
            </a:r>
            <a:r>
              <a:rPr lang="en-US" sz="2200" dirty="0" smtClean="0"/>
              <a:t>.**</a:t>
            </a:r>
          </a:p>
          <a:p>
            <a:pPr lvl="1">
              <a:buNone/>
            </a:pPr>
            <a:endParaRPr lang="en-US" dirty="0" smtClean="0"/>
          </a:p>
          <a:p>
            <a:pPr lvl="1"/>
            <a:endParaRPr lang="en-US" dirty="0" smtClean="0"/>
          </a:p>
          <a:p>
            <a:pPr lvl="1"/>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icture1.jpg"/>
          <p:cNvPicPr>
            <a:picLocks noChangeAspect="1"/>
          </p:cNvPicPr>
          <p:nvPr/>
        </p:nvPicPr>
        <p:blipFill>
          <a:blip r:embed="rId2" cstate="print">
            <a:lum bright="9000" contrast="-4000"/>
          </a:blip>
          <a:stretch>
            <a:fillRect/>
          </a:stretch>
        </p:blipFill>
        <p:spPr>
          <a:xfrm>
            <a:off x="12111" y="0"/>
            <a:ext cx="9119777" cy="6858000"/>
          </a:xfrm>
          <a:prstGeom prst="rect">
            <a:avLst/>
          </a:prstGeom>
        </p:spPr>
      </p:pic>
      <p:sp>
        <p:nvSpPr>
          <p:cNvPr id="2" name="Title 1"/>
          <p:cNvSpPr>
            <a:spLocks noGrp="1"/>
          </p:cNvSpPr>
          <p:nvPr>
            <p:ph type="title"/>
          </p:nvPr>
        </p:nvSpPr>
        <p:spPr>
          <a:xfrm>
            <a:off x="457200" y="0"/>
            <a:ext cx="8229600" cy="685800"/>
          </a:xfrm>
        </p:spPr>
        <p:txBody>
          <a:bodyPr>
            <a:normAutofit fontScale="90000"/>
          </a:bodyPr>
          <a:lstStyle/>
          <a:p>
            <a:r>
              <a:rPr lang="en-US" dirty="0" smtClean="0"/>
              <a:t>Rubric for Evaluation</a:t>
            </a:r>
            <a:endParaRPr lang="en-US" dirty="0"/>
          </a:p>
        </p:txBody>
      </p:sp>
      <p:graphicFrame>
        <p:nvGraphicFramePr>
          <p:cNvPr id="5" name="Table 4"/>
          <p:cNvGraphicFramePr>
            <a:graphicFrameLocks noGrp="1"/>
          </p:cNvGraphicFramePr>
          <p:nvPr/>
        </p:nvGraphicFramePr>
        <p:xfrm>
          <a:off x="152400" y="762000"/>
          <a:ext cx="8839200" cy="5943600"/>
        </p:xfrm>
        <a:graphic>
          <a:graphicData uri="http://schemas.openxmlformats.org/drawingml/2006/table">
            <a:tbl>
              <a:tblPr/>
              <a:tblGrid>
                <a:gridCol w="2209800"/>
                <a:gridCol w="2209800"/>
                <a:gridCol w="2209800"/>
                <a:gridCol w="2209800"/>
              </a:tblGrid>
              <a:tr h="173691">
                <a:tc>
                  <a:txBody>
                    <a:bodyPr/>
                    <a:lstStyle/>
                    <a:p>
                      <a:pPr marL="0" marR="0">
                        <a:spcBef>
                          <a:spcPts val="0"/>
                        </a:spcBef>
                        <a:spcAft>
                          <a:spcPts val="0"/>
                        </a:spcAft>
                      </a:pPr>
                      <a:endParaRPr lang="en-US" sz="800" dirty="0">
                        <a:latin typeface="Times New Roman"/>
                        <a:ea typeface="Times New Roman"/>
                      </a:endParaRP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Excellent 93%-100%</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Adequate 83%-92%</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Deficient &lt;83%</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071">
                <a:tc>
                  <a:txBody>
                    <a:bodyPr/>
                    <a:lstStyle/>
                    <a:p>
                      <a:pPr marL="0" marR="0">
                        <a:spcBef>
                          <a:spcPts val="0"/>
                        </a:spcBef>
                        <a:spcAft>
                          <a:spcPts val="0"/>
                        </a:spcAft>
                      </a:pPr>
                      <a:r>
                        <a:rPr lang="en-US" sz="1200" dirty="0">
                          <a:latin typeface="Times New Roman"/>
                          <a:ea typeface="Times New Roman"/>
                        </a:rPr>
                        <a:t>Preparation</a:t>
                      </a:r>
                      <a:endParaRPr lang="en-US" sz="1050" dirty="0">
                        <a:latin typeface="Times New Roman"/>
                        <a:ea typeface="Times New Roman"/>
                      </a:endParaRP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Student has rehearsed and is prepared to deliver book talk. </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Student has done the reading, but may have needed more rehearsals.</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Student has not read entire text and is not prepared.</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6581">
                <a:tc>
                  <a:txBody>
                    <a:bodyPr/>
                    <a:lstStyle/>
                    <a:p>
                      <a:pPr marL="0" marR="0">
                        <a:spcBef>
                          <a:spcPts val="0"/>
                        </a:spcBef>
                        <a:spcAft>
                          <a:spcPts val="0"/>
                        </a:spcAft>
                      </a:pPr>
                      <a:r>
                        <a:rPr lang="en-US" sz="1200" dirty="0">
                          <a:latin typeface="Times New Roman"/>
                          <a:ea typeface="Times New Roman"/>
                        </a:rPr>
                        <a:t>Speaking Skills</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Volume is loud enough to be heard by all. Pitch was often used and it conveyed emotions appropriately. </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Volume is loud enough to be heard by all 90% of the time. Pitch was often used but the emotion it conveyed sometimes did not fit the content. </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Volume is loud enough to be heard by all 80% of the time or too soft to be heard by all. Pitch was not used, rarely used, OR the emotion it conveyed did not fit the content.</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071">
                <a:tc>
                  <a:txBody>
                    <a:bodyPr/>
                    <a:lstStyle/>
                    <a:p>
                      <a:pPr marL="0" marR="0">
                        <a:spcBef>
                          <a:spcPts val="0"/>
                        </a:spcBef>
                        <a:spcAft>
                          <a:spcPts val="0"/>
                        </a:spcAft>
                      </a:pPr>
                      <a:r>
                        <a:rPr lang="en-US" sz="1200" dirty="0">
                          <a:latin typeface="Times New Roman"/>
                          <a:ea typeface="Times New Roman"/>
                        </a:rPr>
                        <a:t>Content </a:t>
                      </a:r>
                      <a:endParaRPr lang="en-US" sz="1050" dirty="0">
                        <a:latin typeface="Times New Roman"/>
                        <a:ea typeface="Times New Roman"/>
                      </a:endParaRP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Shows full understanding of the book. Hooks the audience. </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Shows a good understanding of the book.</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Shows an understanding of parts of the book or does not seem to understand the book.</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071">
                <a:tc>
                  <a:txBody>
                    <a:bodyPr/>
                    <a:lstStyle/>
                    <a:p>
                      <a:pPr marL="0" marR="0">
                        <a:spcBef>
                          <a:spcPts val="0"/>
                        </a:spcBef>
                        <a:spcAft>
                          <a:spcPts val="0"/>
                        </a:spcAft>
                      </a:pPr>
                      <a:r>
                        <a:rPr lang="en-US" sz="1200" dirty="0">
                          <a:latin typeface="Times New Roman"/>
                          <a:ea typeface="Times New Roman"/>
                        </a:rPr>
                        <a:t>Literary Element</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Identifies literary element and supports with evidence from book.</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Identifies literary element but does not support with evidence from book. </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Does not identify literary element or support with evidence from book.</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4761">
                <a:tc>
                  <a:txBody>
                    <a:bodyPr/>
                    <a:lstStyle/>
                    <a:p>
                      <a:pPr marL="0" marR="0">
                        <a:spcBef>
                          <a:spcPts val="0"/>
                        </a:spcBef>
                        <a:spcAft>
                          <a:spcPts val="0"/>
                        </a:spcAft>
                      </a:pPr>
                      <a:r>
                        <a:rPr lang="en-US" sz="1200" dirty="0">
                          <a:latin typeface="Times New Roman"/>
                          <a:ea typeface="Times New Roman"/>
                        </a:rPr>
                        <a:t>Stays on Topic</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Stays on topic 100% of the time. </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Stays on topic most of the time (90%). </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Stays on topic some of the time (80% or less).  Got off topic or could not tell what topic was.</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4761">
                <a:tc>
                  <a:txBody>
                    <a:bodyPr/>
                    <a:lstStyle/>
                    <a:p>
                      <a:pPr marL="0" marR="0">
                        <a:spcBef>
                          <a:spcPts val="0"/>
                        </a:spcBef>
                        <a:spcAft>
                          <a:spcPts val="0"/>
                        </a:spcAft>
                      </a:pPr>
                      <a:r>
                        <a:rPr lang="en-US" sz="1200" dirty="0">
                          <a:latin typeface="Times New Roman"/>
                          <a:ea typeface="Times New Roman"/>
                        </a:rPr>
                        <a:t>States Title / Author</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Clearly states title and author at the beginning and end of the </a:t>
                      </a:r>
                      <a:r>
                        <a:rPr lang="en-US" sz="1050" dirty="0" smtClean="0">
                          <a:latin typeface="Times New Roman"/>
                          <a:ea typeface="Times New Roman"/>
                        </a:rPr>
                        <a:t>book talk</a:t>
                      </a:r>
                      <a:r>
                        <a:rPr lang="en-US" sz="1050" dirty="0">
                          <a:latin typeface="Times New Roman"/>
                          <a:ea typeface="Times New Roman"/>
                        </a:rPr>
                        <a:t>.</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States title and author at beginning or end.</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Forgets title or author at beginning or end or states incompletely. Forgets to mention title and author.</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4761">
                <a:tc>
                  <a:txBody>
                    <a:bodyPr/>
                    <a:lstStyle/>
                    <a:p>
                      <a:pPr marL="0" marR="0">
                        <a:spcBef>
                          <a:spcPts val="0"/>
                        </a:spcBef>
                        <a:spcAft>
                          <a:spcPts val="0"/>
                        </a:spcAft>
                      </a:pPr>
                      <a:r>
                        <a:rPr lang="en-US" sz="1200" dirty="0">
                          <a:latin typeface="Times New Roman"/>
                          <a:ea typeface="Times New Roman"/>
                        </a:rPr>
                        <a:t>Enthusiasm</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Body language and facial expressions are used to generate enthusiasm about the book. </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Body language and facial expressions are sometimes used to generate enthusiasm about the book or seem faked.</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Very little use of body language or facial expressions. Did not generate any enthusiasm for the book.</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4761">
                <a:tc>
                  <a:txBody>
                    <a:bodyPr/>
                    <a:lstStyle/>
                    <a:p>
                      <a:pPr marL="0" marR="0">
                        <a:spcBef>
                          <a:spcPts val="0"/>
                        </a:spcBef>
                        <a:spcAft>
                          <a:spcPts val="0"/>
                        </a:spcAft>
                      </a:pPr>
                      <a:r>
                        <a:rPr lang="en-US" sz="1200" dirty="0">
                          <a:latin typeface="Times New Roman"/>
                          <a:ea typeface="Times New Roman"/>
                        </a:rPr>
                        <a:t>Posture &amp; Eye Contact</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Straight posture is presented. Looks relaxed and confident. Establishes eye contact during presentation.</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Straight posture is presented. Establishes eye contact during presentation.</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Posture is lacking. Does not establish eye contact during presentation.</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071">
                <a:tc>
                  <a:txBody>
                    <a:bodyPr/>
                    <a:lstStyle/>
                    <a:p>
                      <a:pPr marL="0" marR="0">
                        <a:spcBef>
                          <a:spcPts val="0"/>
                        </a:spcBef>
                        <a:spcAft>
                          <a:spcPts val="0"/>
                        </a:spcAft>
                      </a:pPr>
                      <a:r>
                        <a:rPr lang="en-US" sz="1200" dirty="0">
                          <a:latin typeface="Times New Roman"/>
                          <a:ea typeface="Times New Roman"/>
                        </a:rPr>
                        <a:t>Time Limit</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Presentation is 1-2 minutes long and well paced.</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Presentation is about the right time, but timing and pacing are slightly off.</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50" dirty="0">
                          <a:latin typeface="Times New Roman"/>
                          <a:ea typeface="Times New Roman"/>
                        </a:rPr>
                        <a:t>Presentation is less than 1 minute or more than 3 minutes.  Timing and pacing are way off.</a:t>
                      </a:r>
                    </a:p>
                  </a:txBody>
                  <a:tcPr marL="44824" marR="448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omputers-basics.jpg"/>
          <p:cNvPicPr>
            <a:picLocks noChangeAspect="1"/>
          </p:cNvPicPr>
          <p:nvPr/>
        </p:nvPicPr>
        <p:blipFill>
          <a:blip r:embed="rId2" cstate="print">
            <a:lum bright="60000" contrast="-70000"/>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t>Technical Stuff</a:t>
            </a:r>
            <a:endParaRPr lang="en-US" dirty="0"/>
          </a:p>
        </p:txBody>
      </p:sp>
      <p:sp>
        <p:nvSpPr>
          <p:cNvPr id="3" name="Content Placeholder 2"/>
          <p:cNvSpPr>
            <a:spLocks noGrp="1"/>
          </p:cNvSpPr>
          <p:nvPr>
            <p:ph idx="1"/>
          </p:nvPr>
        </p:nvSpPr>
        <p:spPr/>
        <p:txBody>
          <a:bodyPr/>
          <a:lstStyle/>
          <a:p>
            <a:r>
              <a:rPr lang="en-US" dirty="0" smtClean="0"/>
              <a:t>Access Skype via </a:t>
            </a:r>
            <a:r>
              <a:rPr lang="en-US" dirty="0" smtClean="0">
                <a:hlinkClick r:id="rId3"/>
              </a:rPr>
              <a:t>www.skype.com</a:t>
            </a:r>
            <a:endParaRPr lang="en-US" dirty="0" smtClean="0"/>
          </a:p>
          <a:p>
            <a:r>
              <a:rPr lang="en-US" dirty="0" smtClean="0"/>
              <a:t>Set up a free account </a:t>
            </a:r>
            <a:r>
              <a:rPr lang="en-US" sz="1800" dirty="0" smtClean="0"/>
              <a:t>(This takes a few minutes depending on your computer’s speed, so it might be better to create your account before setting up your session.)</a:t>
            </a:r>
            <a:endParaRPr lang="en-US" dirty="0" smtClean="0"/>
          </a:p>
          <a:p>
            <a:r>
              <a:rPr lang="en-US" dirty="0" smtClean="0"/>
              <a:t>When you set up your session with your partner, exchange Skype usernames.</a:t>
            </a:r>
          </a:p>
          <a:p>
            <a:r>
              <a:rPr lang="en-US" dirty="0" smtClean="0"/>
              <a:t>It’s that easy!</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TotalTime>
  <Words>919</Words>
  <Application>Microsoft Office PowerPoint</Application>
  <PresentationFormat>On-screen Show (4:3)</PresentationFormat>
  <Paragraphs>121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Deliver a Book Talk Via Skype</vt:lpstr>
      <vt:lpstr>Lesson Standards</vt:lpstr>
      <vt:lpstr>Lesson Objectives</vt:lpstr>
      <vt:lpstr>What do I do?</vt:lpstr>
      <vt:lpstr>Other examples</vt:lpstr>
      <vt:lpstr>Ok, now what?</vt:lpstr>
      <vt:lpstr>Rubric for Evaluation</vt:lpstr>
      <vt:lpstr>Technical Stuff</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Deliver a Book Talk Via Skype</dc:title>
  <dc:creator>Valued Acer Customer</dc:creator>
  <cp:lastModifiedBy>User</cp:lastModifiedBy>
  <cp:revision>17</cp:revision>
  <dcterms:created xsi:type="dcterms:W3CDTF">2011-11-08T00:58:11Z</dcterms:created>
  <dcterms:modified xsi:type="dcterms:W3CDTF">2011-11-10T01:50:00Z</dcterms:modified>
</cp:coreProperties>
</file>